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</p:sldMasterIdLst>
  <p:notesMasterIdLst>
    <p:notesMasterId r:id="rId28"/>
  </p:notesMasterIdLst>
  <p:handoutMasterIdLst>
    <p:handoutMasterId r:id="rId29"/>
  </p:handoutMasterIdLst>
  <p:sldIdLst>
    <p:sldId id="324" r:id="rId6"/>
    <p:sldId id="258" r:id="rId7"/>
    <p:sldId id="334" r:id="rId8"/>
    <p:sldId id="335" r:id="rId9"/>
    <p:sldId id="336" r:id="rId10"/>
    <p:sldId id="338" r:id="rId11"/>
    <p:sldId id="341" r:id="rId12"/>
    <p:sldId id="340" r:id="rId13"/>
    <p:sldId id="353" r:id="rId14"/>
    <p:sldId id="342" r:id="rId15"/>
    <p:sldId id="343" r:id="rId16"/>
    <p:sldId id="344" r:id="rId17"/>
    <p:sldId id="346" r:id="rId18"/>
    <p:sldId id="347" r:id="rId19"/>
    <p:sldId id="348" r:id="rId20"/>
    <p:sldId id="349" r:id="rId21"/>
    <p:sldId id="350" r:id="rId22"/>
    <p:sldId id="332" r:id="rId23"/>
    <p:sldId id="333" r:id="rId24"/>
    <p:sldId id="351" r:id="rId25"/>
    <p:sldId id="352" r:id="rId26"/>
    <p:sldId id="276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G Frauenfelder (CENSUS/ERD FED)" initials="MGF(F" lastIdx="10" clrIdx="0">
    <p:extLst>
      <p:ext uri="{19B8F6BF-5375-455C-9EA6-DF929625EA0E}">
        <p15:presenceInfo xmlns:p15="http://schemas.microsoft.com/office/powerpoint/2012/main" userId="S-1-5-21-2418650581-3053253586-2785318765-19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595" autoAdjust="0"/>
  </p:normalViewPr>
  <p:slideViewPr>
    <p:cSldViewPr snapToGrid="0">
      <p:cViewPr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EABAD-8718-4BFA-81D1-AEE924A682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CAE28F-237C-41B6-87E1-BACFB5013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3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35F9E-7F22-46ED-A69C-0DF20990157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33367-C7DD-4070-8A8A-4A94FB71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9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E174-8A2A-45BA-8A3C-FDCF205800B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462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22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156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PSEO’-like statistics for Army veterans, 1, 5, and 10 years after exit.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180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AB3B1-3CD8-4667-98EF-EA116D274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1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7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08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1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4EC071-A9FD-4788-A65B-F071C898D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1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68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after shot was taken </a:t>
            </a:r>
            <a:r>
              <a:rPr lang="en-US" dirty="0" smtClean="0"/>
              <a:t>on September</a:t>
            </a:r>
            <a:r>
              <a:rPr lang="en-US" baseline="0" dirty="0" smtClean="0"/>
              <a:t> 10.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79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Live – Destination – </a:t>
            </a:r>
            <a:r>
              <a:rPr lang="en-US" smtClean="0"/>
              <a:t>50 spoke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0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 friendly</a:t>
            </a:r>
            <a:r>
              <a:rPr lang="en-US" baseline="0" dirty="0" smtClean="0"/>
              <a:t> industries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 summary: "Men who worked in male-dominated occupations and became unemployed were more likely to take jobs in female-dominated industries than men who changed jobs without a gap in their employment, the researchers found."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J2J Explorer link: https://j2jexplorer.ces.census.gov/explore.html#245752 (Compare Education and Health to the others; Education and Health have more hires from persistent </a:t>
            </a:r>
            <a:r>
              <a:rPr lang="en-US" dirty="0" err="1" smtClean="0"/>
              <a:t>nonemployment</a:t>
            </a:r>
            <a:r>
              <a:rPr lang="en-US" dirty="0" smtClean="0"/>
              <a:t> than hires from job-to-job flows while the reverse is usually true for other industries).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6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F8C15BE1-2A2D-4C49-A758-D3F9D0E9A92C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50AD989F-E317-4940-978B-B4BCEBD28000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9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86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57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9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19DCB-FFC4-2F43-8715-1E9317051FE8}"/>
              </a:ext>
            </a:extLst>
          </p:cNvPr>
          <p:cNvSpPr/>
          <p:nvPr userDrawn="1"/>
        </p:nvSpPr>
        <p:spPr>
          <a:xfrm>
            <a:off x="2210" y="-17464"/>
            <a:ext cx="12192000" cy="5808617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01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BFA62-040F-334A-9EB7-E4345FA0DB12}"/>
              </a:ext>
            </a:extLst>
          </p:cNvPr>
          <p:cNvSpPr/>
          <p:nvPr userDrawn="1"/>
        </p:nvSpPr>
        <p:spPr>
          <a:xfrm>
            <a:off x="8153400" y="0"/>
            <a:ext cx="4038600" cy="5834743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2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DD39D5C1-8778-43A5-8DA0-059B043E7F68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9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5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3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8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6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0AA7F91-C713-4022-9E21-1A01660E5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02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7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213EEA2C-7BF1-42E9-9F35-389325FDF378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E6DC5996-20AE-4720-A0BE-B8EAC6B5DB3E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3CC4E81A-EBD4-474A-BE0B-BCB967AEA07D}" type="datetime1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437F948C-4C2E-4316-A86E-372B7EF23694}" type="datetime1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738BE614-5A9D-48FE-8FBD-A52CC61A642D}" type="datetime1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73405B96-FE1F-447D-8D7B-9BB037312B48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fld id="{28615482-7F72-4BA7-AB2C-661864B1065E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DBF00-6528-42F1-B328-44F742AF3A8A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2" y="6013680"/>
            <a:ext cx="3877392" cy="55478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945418" y="6310993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+mn-lt"/>
              </a:rPr>
              <a:t>U.S.</a:t>
            </a:r>
            <a:r>
              <a:rPr lang="en-US" sz="1050" baseline="0" dirty="0">
                <a:latin typeface="+mn-lt"/>
              </a:rPr>
              <a:t> Census Bureau Briefing  |  </a:t>
            </a:r>
            <a:r>
              <a:rPr lang="en-US" sz="1050" baseline="0" dirty="0" smtClean="0">
                <a:latin typeface="+mn-lt"/>
              </a:rPr>
              <a:t>September </a:t>
            </a:r>
            <a:r>
              <a:rPr lang="en-US" sz="1050" baseline="0" dirty="0">
                <a:latin typeface="+mn-lt"/>
              </a:rPr>
              <a:t>2019  </a:t>
            </a:r>
            <a:r>
              <a:rPr lang="en-US" sz="1050" dirty="0">
                <a:latin typeface="+mn-lt"/>
              </a:rPr>
              <a:t>|  </a:t>
            </a:r>
            <a:fld id="{C57923EB-5663-814D-8520-41A222571678}" type="slidenum">
              <a:rPr lang="en-US" sz="1050" smtClean="0">
                <a:latin typeface="+mn-lt"/>
              </a:rPr>
              <a:t>‹#›</a:t>
            </a:fld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2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orbes.com/sites/sheilacallaham/2019/03/21/are-you-a-baby-boomer-looking-for-work-where-to-find-the-best-opportunities/#1629432360b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wiexplorer.ces.census.gov/static/explore.html#x=0&amp;g=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business/2020/01/15/shock-unemployment-may-push-men-into-jobs-traditionally-held-by-women-study-show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j2jexplorer.ces.census.gov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hyperlink" Target="https://news.umich.edu/professional-services-health-care-top-industries-for-u-m-graduate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hd.ces.census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j2jexplorer.ces.census.gov/" TargetMode="External"/><Relationship Id="rId13" Type="http://schemas.openxmlformats.org/officeDocument/2006/relationships/hyperlink" Target="https://lehd.ces.census.gov/" TargetMode="External"/><Relationship Id="rId3" Type="http://schemas.openxmlformats.org/officeDocument/2006/relationships/hyperlink" Target="http://ledextract.ces.census.gov/" TargetMode="External"/><Relationship Id="rId7" Type="http://schemas.openxmlformats.org/officeDocument/2006/relationships/hyperlink" Target="http://onthemap.ces.census.gov/em/" TargetMode="External"/><Relationship Id="rId12" Type="http://schemas.openxmlformats.org/officeDocument/2006/relationships/hyperlink" Target="https://lehd.ces.census.gov/data/veo/" TargetMode="External"/><Relationship Id="rId2" Type="http://schemas.openxmlformats.org/officeDocument/2006/relationships/hyperlink" Target="http://qwiexplorer.ces.census.gov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nthemap.ces.census.gov/" TargetMode="External"/><Relationship Id="rId11" Type="http://schemas.openxmlformats.org/officeDocument/2006/relationships/hyperlink" Target="https://lehd.ces.census.gov/applications/veo/occupation/detail/" TargetMode="External"/><Relationship Id="rId5" Type="http://schemas.openxmlformats.org/officeDocument/2006/relationships/hyperlink" Target="http://www.census.gov/data/developers/data-sets/qwi.html" TargetMode="External"/><Relationship Id="rId10" Type="http://schemas.openxmlformats.org/officeDocument/2006/relationships/hyperlink" Target="https://lehd.ces.census.gov/data/pseo_explorer.html?type=earnings&amp;compare=postgrad&amp;state=08&amp;institution=001370&amp;degreelevel=05&amp;gradcohort=0000-3&amp;filter=50&amp;program=5202,4201" TargetMode="External"/><Relationship Id="rId4" Type="http://schemas.openxmlformats.org/officeDocument/2006/relationships/hyperlink" Target="http://lehd.ces.census.gov/data/" TargetMode="External"/><Relationship Id="rId9" Type="http://schemas.openxmlformats.org/officeDocument/2006/relationships/hyperlink" Target="https://lehd.ces.census.gov/data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themap.ces.census.gov/e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themap.ces.census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8" b="218"/>
          <a:stretch/>
        </p:blipFill>
        <p:spPr>
          <a:xfrm>
            <a:off x="3900425" y="0"/>
            <a:ext cx="8291575" cy="60017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6EB6BB-F24A-3B4E-A345-99F5E23F9AB9}"/>
              </a:ext>
            </a:extLst>
          </p:cNvPr>
          <p:cNvSpPr/>
          <p:nvPr/>
        </p:nvSpPr>
        <p:spPr>
          <a:xfrm>
            <a:off x="41564" y="0"/>
            <a:ext cx="12192000" cy="6001788"/>
          </a:xfrm>
          <a:prstGeom prst="rect">
            <a:avLst/>
          </a:prstGeom>
          <a:gradFill flip="none" rotWithShape="1">
            <a:gsLst>
              <a:gs pos="54000">
                <a:srgbClr val="7F8796">
                  <a:alpha val="85000"/>
                </a:srgbClr>
              </a:gs>
              <a:gs pos="44000">
                <a:srgbClr val="162E48"/>
              </a:gs>
              <a:gs pos="70000">
                <a:schemeClr val="bg1">
                  <a:lumMod val="8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030504E1-1C56-7E49-B997-17D750055E0C}"/>
              </a:ext>
            </a:extLst>
          </p:cNvPr>
          <p:cNvSpPr txBox="1">
            <a:spLocks/>
          </p:cNvSpPr>
          <p:nvPr/>
        </p:nvSpPr>
        <p:spPr>
          <a:xfrm>
            <a:off x="434832" y="200891"/>
            <a:ext cx="4476799" cy="1801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Impacts and Recovery</a:t>
            </a:r>
          </a:p>
          <a:p>
            <a:pPr fontAlgn="auto">
              <a:spcAft>
                <a:spcPts val="0"/>
              </a:spcAft>
            </a:pPr>
            <a:r>
              <a:rPr lang="en-US" sz="3600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Using the Longitudinal Employer-Household Dynamics Data Tools</a:t>
            </a:r>
            <a:endParaRPr lang="en-US" sz="28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9A5EF4D1-6F76-5140-809A-537885EB9CB3}"/>
              </a:ext>
            </a:extLst>
          </p:cNvPr>
          <p:cNvSpPr txBox="1">
            <a:spLocks/>
          </p:cNvSpPr>
          <p:nvPr/>
        </p:nvSpPr>
        <p:spPr>
          <a:xfrm>
            <a:off x="434833" y="4003965"/>
            <a:ext cx="4476799" cy="12330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Arizona State Data Center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Meeting</a:t>
            </a: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Earlene K.P. Dowell</a:t>
            </a:r>
          </a:p>
        </p:txBody>
      </p:sp>
    </p:spTree>
    <p:extLst>
      <p:ext uri="{BB962C8B-B14F-4D97-AF65-F5344CB8AC3E}">
        <p14:creationId xmlns:p14="http://schemas.microsoft.com/office/powerpoint/2010/main" val="7957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3ECC8-719A-498E-B101-491B6A355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2220686"/>
            <a:ext cx="9144000" cy="1665514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Recovery	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5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91320" y="171153"/>
            <a:ext cx="10972800" cy="1143000"/>
          </a:xfrm>
        </p:spPr>
        <p:txBody>
          <a:bodyPr/>
          <a:lstStyle/>
          <a:p>
            <a:r>
              <a:rPr lang="en-US" dirty="0" smtClean="0"/>
              <a:t>Baby Boomers in Healthcare and Retail Trade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528762" y="1417638"/>
            <a:ext cx="3957638" cy="414496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840413" y="1417638"/>
            <a:ext cx="5132387" cy="37893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FC63ECC8-719A-498E-B101-491B6A35558E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9760" y="5362575"/>
            <a:ext cx="908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https://www.forbes.com/sites/sheilacallaham/2019/03/21/are-you-a-baby-boomer-looking-for-work-where-to-find-the-best-opportunities/#</a:t>
            </a:r>
            <a:r>
              <a:rPr lang="en-US" dirty="0" smtClean="0">
                <a:hlinkClick r:id="rId4"/>
              </a:rPr>
              <a:t>1629432360bd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719137" y="16525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qwiexplorer.ces.census.gov/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719137" y="1308257"/>
            <a:ext cx="9534525" cy="45259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03AE04C5-3085-4F64-BC65-54FE2DBF6E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938396" y="859051"/>
            <a:ext cx="7893050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1337" y="5565185"/>
            <a:ext cx="780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https://www.washingtonpost.com/business/2020/01/15/shock-unemployment-may-push-men-into-jobs-traditionally-held-by-women-study-shows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07852" y="214968"/>
            <a:ext cx="4954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CC"/>
                </a:solidFill>
              </a:rPr>
              <a:t>Pink Collared </a:t>
            </a:r>
            <a:endParaRPr lang="en-US" sz="4400" b="1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92380" y="204716"/>
            <a:ext cx="10335763" cy="122657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https://j2jexplorer.ces.census.gov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03AE04C5-3085-4F64-BC65-54FE2DBF6EB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810" y="295666"/>
            <a:ext cx="12847619" cy="6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3ECC8-719A-498E-B101-491B6A355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409" y="3178175"/>
            <a:ext cx="7932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PSEO Provides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25th, 50th,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75th percentiles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annual earnings for college and university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graduates.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industry and region of the country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 level, degree major, and post-secondary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year, five years, and 10 years after graduation.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9592" y="70071"/>
            <a:ext cx="3822408" cy="6356350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0600" y="428985"/>
            <a:ext cx="32223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PSEO partners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Texas system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Colorado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Higher Education (2017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Michigan, Ann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Arbor (2018)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Wisconsin, Madison (2018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Partners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Ohio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609" y="451570"/>
            <a:ext cx="793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Secondary Employment Outcomes - PSEO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08" y="1419008"/>
            <a:ext cx="6966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joint pilot project between university systems, state higher education systems, and the Census Bureau, the Post-Secondary Employment Outcomes (PSEO)are experimental tabulations providing national earnings statistics for graduates of post-secondary institutions. </a:t>
            </a:r>
          </a:p>
        </p:txBody>
      </p:sp>
    </p:spTree>
    <p:extLst>
      <p:ext uri="{BB962C8B-B14F-4D97-AF65-F5344CB8AC3E}">
        <p14:creationId xmlns:p14="http://schemas.microsoft.com/office/powerpoint/2010/main" val="5900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3ECC8-719A-498E-B101-491B6A355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1417638"/>
            <a:ext cx="3232150" cy="4194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LED in Action</a:t>
            </a:r>
            <a:endParaRPr lang="en-US" sz="6600" dirty="0"/>
          </a:p>
        </p:txBody>
      </p:sp>
      <p:pic>
        <p:nvPicPr>
          <p:cNvPr id="14" name="Content Placeholder 13">
            <a:hlinkClick r:id="rId4"/>
          </p:cNvPr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3727450" y="1271588"/>
            <a:ext cx="8464550" cy="4525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2567" y="5798146"/>
            <a:ext cx="650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https://news.umich.edu/professional-services-health-care-top-industries-for-u-m-graduates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3ECC8-719A-498E-B101-491B6A355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algn="ctr"/>
            <a:r>
              <a:rPr lang="en-US" dirty="0" smtClean="0">
                <a:hlinkClick r:id="rId3"/>
              </a:rPr>
              <a:t>PSEO Explorer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746913" y="1417638"/>
            <a:ext cx="83058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10185" y="274638"/>
            <a:ext cx="10972800" cy="1143000"/>
          </a:xfrm>
        </p:spPr>
        <p:txBody>
          <a:bodyPr/>
          <a:lstStyle/>
          <a:p>
            <a:r>
              <a:rPr lang="en-US" dirty="0" smtClean="0"/>
              <a:t>Veteran’s Employment Outcome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310185" y="1417638"/>
            <a:ext cx="9966325" cy="45259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03AE04C5-3085-4F64-BC65-54FE2DBF6E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96864"/>
            <a:ext cx="10972800" cy="1143000"/>
          </a:xfrm>
        </p:spPr>
        <p:txBody>
          <a:bodyPr/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14400" y="1417638"/>
            <a:ext cx="9636125" cy="45259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03AE04C5-3085-4F64-BC65-54FE2DBF6E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 txBox="1">
            <a:spLocks/>
          </p:cNvSpPr>
          <p:nvPr/>
        </p:nvSpPr>
        <p:spPr>
          <a:xfrm>
            <a:off x="564186" y="251273"/>
            <a:ext cx="6237549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Agenda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9368" y="0"/>
            <a:ext cx="4652632" cy="6096000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2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751" y="232134"/>
            <a:ext cx="3502953" cy="52544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82512" y="5578023"/>
            <a:ext cx="256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https://www.census.gov/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  </a:t>
            </a:r>
            <a:r>
              <a:rPr lang="en-US" sz="1050" baseline="0" dirty="0" smtClean="0">
                <a:latin typeface="+mn-lt"/>
              </a:rPr>
              <a:t>2</a:t>
            </a:r>
            <a:endParaRPr lang="en-US" sz="1050" dirty="0">
              <a:latin typeface="+mn-lt"/>
            </a:endParaRPr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564186" y="954588"/>
            <a:ext cx="6560138" cy="52143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LEHD Introduction</a:t>
            </a:r>
          </a:p>
          <a:p>
            <a:pPr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Accessing the Longitudinal Employer-Household Dynamics Program’s Data Tools</a:t>
            </a:r>
          </a:p>
          <a:p>
            <a:pPr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LODES - OnTheMap and OnTheMap for Emergency Management</a:t>
            </a:r>
          </a:p>
          <a:p>
            <a:pPr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QWI - QWI Explorer</a:t>
            </a:r>
          </a:p>
          <a:p>
            <a:pPr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J2J Data Flows – J2J Explorer</a:t>
            </a:r>
          </a:p>
          <a:p>
            <a:pPr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PSEO - PSEO Explorer</a:t>
            </a:r>
          </a:p>
          <a:p>
            <a:pPr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VEO - VEO Explorer</a:t>
            </a:r>
          </a:p>
          <a:p>
            <a:pPr>
              <a:spcBef>
                <a:spcPts val="0"/>
              </a:spcBef>
              <a:spcAft>
                <a:spcPts val="140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  <a:spcAft>
                <a:spcPts val="1400"/>
              </a:spcAft>
              <a:defRPr/>
            </a:pPr>
            <a:endParaRPr lang="en-US" sz="28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  <a:spcAft>
                <a:spcPts val="1400"/>
              </a:spcAft>
              <a:defRPr/>
            </a:pPr>
            <a:endParaRPr lang="en-US" sz="2800" dirty="0" smtClean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E04C5-3085-4F64-BC65-54FE2DBF6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7725" y="114300"/>
            <a:ext cx="10515600" cy="1325563"/>
          </a:xfrm>
        </p:spPr>
        <p:txBody>
          <a:bodyPr/>
          <a:lstStyle/>
          <a:p>
            <a:r>
              <a:rPr lang="en-US" dirty="0" smtClean="0"/>
              <a:t>Employment Rates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47725" y="1439863"/>
            <a:ext cx="9921875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C2A0-9875-4B3F-8A86-0C7920C785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7600" y="344488"/>
            <a:ext cx="8229600" cy="88423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Takeaways: Why Are LED </a:t>
            </a:r>
            <a:r>
              <a:rPr lang="en-US" sz="3600" dirty="0"/>
              <a:t>Data Tools </a:t>
            </a:r>
            <a:r>
              <a:rPr lang="en-US" sz="3600" dirty="0" smtClean="0"/>
              <a:t>Important</a:t>
            </a:r>
            <a:r>
              <a:rPr lang="en-US" sz="3600" dirty="0"/>
              <a:t>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241947" y="1024009"/>
            <a:ext cx="6599238" cy="3560763"/>
          </a:xfrm>
        </p:spPr>
        <p:txBody>
          <a:bodyPr>
            <a:normAutofit/>
          </a:bodyPr>
          <a:lstStyle/>
          <a:p>
            <a:r>
              <a:rPr lang="en-US" sz="2400" dirty="0"/>
              <a:t>Accessibility </a:t>
            </a:r>
          </a:p>
          <a:p>
            <a:r>
              <a:rPr lang="en-US" sz="2400" dirty="0"/>
              <a:t>“</a:t>
            </a:r>
            <a:r>
              <a:rPr lang="en-US" sz="2400" dirty="0" err="1"/>
              <a:t>Explorability</a:t>
            </a:r>
            <a:r>
              <a:rPr lang="en-US" sz="2400" dirty="0"/>
              <a:t>”</a:t>
            </a:r>
          </a:p>
          <a:p>
            <a:r>
              <a:rPr lang="en-US" sz="2400" dirty="0"/>
              <a:t>Provide context</a:t>
            </a:r>
          </a:p>
          <a:p>
            <a:r>
              <a:rPr lang="en-US" sz="2400" dirty="0"/>
              <a:t>Visualizations lead to insight </a:t>
            </a:r>
          </a:p>
          <a:p>
            <a:r>
              <a:rPr lang="en-US" sz="2400" dirty="0"/>
              <a:t>Promote/market the data</a:t>
            </a:r>
          </a:p>
          <a:p>
            <a:r>
              <a:rPr lang="en-US" sz="2400" dirty="0"/>
              <a:t>Provide “value-add” for our state partners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09010" y="4184624"/>
            <a:ext cx="6438190" cy="2159338"/>
            <a:chOff x="938213" y="1952625"/>
            <a:chExt cx="7265987" cy="29527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13" y="1952625"/>
              <a:ext cx="7265987" cy="295275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151" y="3833137"/>
              <a:ext cx="5461003" cy="39007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5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42281F-F28C-704A-B078-3FE8E650512B}"/>
              </a:ext>
            </a:extLst>
          </p:cNvPr>
          <p:cNvGrpSpPr/>
          <p:nvPr/>
        </p:nvGrpSpPr>
        <p:grpSpPr>
          <a:xfrm>
            <a:off x="7445829" y="-13855"/>
            <a:ext cx="4746171" cy="6015644"/>
            <a:chOff x="4441744" y="-8688"/>
            <a:chExt cx="4702256" cy="60607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38A234-B200-A845-B1B8-C89D07AB4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0" r="22051"/>
            <a:stretch/>
          </p:blipFill>
          <p:spPr>
            <a:xfrm>
              <a:off x="6857994" y="-8688"/>
              <a:ext cx="2286005" cy="236168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9"/>
            <a:stretch/>
          </p:blipFill>
          <p:spPr>
            <a:xfrm>
              <a:off x="4441744" y="1976278"/>
              <a:ext cx="2416251" cy="20060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4" t="14350" r="8817" b="10646"/>
            <a:stretch/>
          </p:blipFill>
          <p:spPr>
            <a:xfrm>
              <a:off x="6857995" y="3994698"/>
              <a:ext cx="2286004" cy="2057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2634" t="340" r="27580" b="10656"/>
            <a:stretch/>
          </p:blipFill>
          <p:spPr>
            <a:xfrm>
              <a:off x="4443930" y="4005562"/>
              <a:ext cx="2414065" cy="20465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35503" r="4120" b="19508"/>
            <a:stretch/>
          </p:blipFill>
          <p:spPr>
            <a:xfrm>
              <a:off x="6857996" y="1991567"/>
              <a:ext cx="2286004" cy="20113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5" t="7670" r="28342" b="22192"/>
            <a:stretch/>
          </p:blipFill>
          <p:spPr>
            <a:xfrm>
              <a:off x="4441744" y="4465"/>
              <a:ext cx="2416250" cy="198923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112578" y="6504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58E5-060B-9E49-99C0-78060A09AA1B}"/>
              </a:ext>
            </a:extLst>
          </p:cNvPr>
          <p:cNvSpPr/>
          <p:nvPr/>
        </p:nvSpPr>
        <p:spPr>
          <a:xfrm>
            <a:off x="154198" y="0"/>
            <a:ext cx="11899075" cy="6006408"/>
          </a:xfrm>
          <a:prstGeom prst="rect">
            <a:avLst/>
          </a:prstGeom>
          <a:gradFill flip="none" rotWithShape="1">
            <a:gsLst>
              <a:gs pos="63000">
                <a:srgbClr val="162E48"/>
              </a:gs>
              <a:gs pos="69000">
                <a:schemeClr val="bg1">
                  <a:lumMod val="85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0FD2685C-E8BE-F342-A7FB-7E527E330CF2}"/>
              </a:ext>
            </a:extLst>
          </p:cNvPr>
          <p:cNvSpPr txBox="1">
            <a:spLocks/>
          </p:cNvSpPr>
          <p:nvPr/>
        </p:nvSpPr>
        <p:spPr>
          <a:xfrm>
            <a:off x="699060" y="324753"/>
            <a:ext cx="5854140" cy="53001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3800" spc="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spcAft>
                <a:spcPts val="0"/>
              </a:spcAft>
            </a:pPr>
            <a:r>
              <a:rPr lang="en-US" sz="3800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 </a:t>
            </a:r>
            <a:r>
              <a:rPr lang="en-US" sz="3800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&amp; </a:t>
            </a:r>
            <a:r>
              <a:rPr lang="en-US" sz="3800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and Thank You!</a:t>
            </a:r>
          </a:p>
          <a:p>
            <a:pPr algn="l" fontAlgn="auto">
              <a:spcAft>
                <a:spcPts val="0"/>
              </a:spcAft>
            </a:pPr>
            <a:endParaRPr lang="en-US" sz="2800" spc="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spcAft>
                <a:spcPts val="0"/>
              </a:spcAft>
            </a:pPr>
            <a:endParaRPr lang="en-US" sz="2800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spcAft>
                <a:spcPts val="0"/>
              </a:spcAft>
            </a:pPr>
            <a:endParaRPr lang="en-US" sz="2800" spc="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spcAft>
                <a:spcPts val="0"/>
              </a:spcAft>
            </a:pPr>
            <a:endParaRPr lang="en-US" sz="2800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spcAft>
                <a:spcPts val="0"/>
              </a:spcAft>
            </a:pPr>
            <a:endParaRPr lang="en-US" sz="2800" spc="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spcAft>
                <a:spcPts val="0"/>
              </a:spcAft>
            </a:pPr>
            <a:r>
              <a:rPr lang="en-US" sz="2800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Contact me at:</a:t>
            </a:r>
          </a:p>
          <a:p>
            <a:pPr algn="l"/>
            <a:r>
              <a:rPr lang="en-US" sz="20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Earlene.KP.Dowell@census.gov</a:t>
            </a:r>
            <a:endParaRPr lang="en-US" sz="20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/>
            <a:r>
              <a:rPr lang="en-US" sz="2000" spc="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</a:t>
            </a:r>
            <a:r>
              <a:rPr lang="en-US" sz="2000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301)763-9628</a:t>
            </a:r>
            <a:endParaRPr lang="en-US" sz="2000" spc="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76" y="2209800"/>
            <a:ext cx="7179070" cy="38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5587" y="457200"/>
            <a:ext cx="6960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are LEHD and LED?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3916" y="231084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LEHD Program at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2C905-FF40-4437-BDDD-7BDE312C732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1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FE6D4-27A9-4AE4-9EAE-AF75F97B1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2564127"/>
              </p:ext>
            </p:extLst>
          </p:nvPr>
        </p:nvGraphicFramePr>
        <p:xfrm>
          <a:off x="880099" y="1882974"/>
          <a:ext cx="9301130" cy="4062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2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701">
                <a:tc>
                  <a:txBody>
                    <a:bodyPr/>
                    <a:lstStyle/>
                    <a:p>
                      <a:r>
                        <a:rPr lang="en-US" dirty="0" smtClean="0"/>
                        <a:t>Data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Explore</a:t>
                      </a:r>
                      <a:r>
                        <a:rPr lang="en-US" baseline="0" dirty="0" smtClean="0"/>
                        <a:t> the data, answer questions, or get visualizations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Bulk data for use in analysis </a:t>
                      </a:r>
                      <a:r>
                        <a:rPr lang="en-US" baseline="0" dirty="0" smtClean="0"/>
                        <a:t>process/software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</a:t>
                      </a:r>
                      <a:r>
                        <a:rPr lang="en-US" baseline="0" dirty="0" smtClean="0"/>
                        <a:t> queries for building web applications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991">
                <a:tc>
                  <a:txBody>
                    <a:bodyPr/>
                    <a:lstStyle/>
                    <a:p>
                      <a:r>
                        <a:rPr lang="en-US" dirty="0" smtClean="0"/>
                        <a:t>QWI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QWI Explorer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LED Extraction Tool</a:t>
                      </a:r>
                      <a:r>
                        <a:rPr lang="en-US" dirty="0" smtClean="0"/>
                        <a:t> and</a:t>
                      </a:r>
                      <a:br>
                        <a:rPr lang="en-US" dirty="0" smtClean="0"/>
                      </a:br>
                      <a:r>
                        <a:rPr lang="en-US" dirty="0" smtClean="0">
                          <a:hlinkClick r:id="rId4"/>
                        </a:rPr>
                        <a:t>Raw data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Census Bureau API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701">
                <a:tc>
                  <a:txBody>
                    <a:bodyPr/>
                    <a:lstStyle/>
                    <a:p>
                      <a:r>
                        <a:rPr lang="en-US" dirty="0" smtClean="0"/>
                        <a:t>LODES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/>
                      <a:r>
                        <a:rPr lang="en-US" dirty="0" smtClean="0">
                          <a:hlinkClick r:id="rId6"/>
                        </a:rPr>
                        <a:t>OnTheMap</a:t>
                      </a:r>
                      <a:endParaRPr lang="en-US" dirty="0" smtClean="0"/>
                    </a:p>
                    <a:p>
                      <a:pPr marL="109538" indent="-109538"/>
                      <a:r>
                        <a:rPr lang="en-US" dirty="0" smtClean="0">
                          <a:hlinkClick r:id="rId7"/>
                        </a:rPr>
                        <a:t>OnTheMap for Emergency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Raw data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development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91">
                <a:tc>
                  <a:txBody>
                    <a:bodyPr/>
                    <a:lstStyle/>
                    <a:p>
                      <a:r>
                        <a:rPr lang="en-US" dirty="0" smtClean="0"/>
                        <a:t>J2J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J2J Explorer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/>
                        </a:rPr>
                        <a:t>Raw data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Development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91">
                <a:tc>
                  <a:txBody>
                    <a:bodyPr/>
                    <a:lstStyle/>
                    <a:p>
                      <a:r>
                        <a:rPr lang="en-US" dirty="0" smtClean="0"/>
                        <a:t>PSEO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0"/>
                        </a:rPr>
                        <a:t>PSEO Explorer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/>
                        </a:rPr>
                        <a:t>Raw data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Development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14234"/>
                  </a:ext>
                </a:extLst>
              </a:tr>
              <a:tr h="531291">
                <a:tc>
                  <a:txBody>
                    <a:bodyPr/>
                    <a:lstStyle/>
                    <a:p>
                      <a:r>
                        <a:rPr lang="en-US" dirty="0" smtClean="0"/>
                        <a:t>VEO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1"/>
                        </a:rPr>
                        <a:t>VEO</a:t>
                      </a:r>
                      <a:r>
                        <a:rPr lang="en-US" baseline="0" dirty="0" smtClean="0">
                          <a:hlinkClick r:id="rId11"/>
                        </a:rPr>
                        <a:t> Explorer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2"/>
                        </a:rPr>
                        <a:t>Raw data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Development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645799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91589" y="243199"/>
            <a:ext cx="11861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sng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13"/>
              </a:rPr>
              <a:t>Longitudinal Employer-Household Dynamics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13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(LEHD)</a:t>
            </a:r>
          </a:p>
        </p:txBody>
      </p:sp>
      <p:sp>
        <p:nvSpPr>
          <p:cNvPr id="9" name="Rectangle 8"/>
          <p:cNvSpPr/>
          <p:nvPr/>
        </p:nvSpPr>
        <p:spPr>
          <a:xfrm>
            <a:off x="880099" y="1359754"/>
            <a:ext cx="3924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Data is Published: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819275" y="762001"/>
            <a:ext cx="8500448" cy="5714763"/>
            <a:chOff x="295275" y="1062251"/>
            <a:chExt cx="8500448" cy="5821501"/>
          </a:xfrm>
        </p:grpSpPr>
        <p:pic>
          <p:nvPicPr>
            <p:cNvPr id="41" name="Picture 62" descr="http://geology.com/state-map/maps/usa-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576" y="4508828"/>
              <a:ext cx="2785147" cy="1858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2" name="Straight Arrow Connector 41"/>
            <p:cNvCxnSpPr/>
            <p:nvPr/>
          </p:nvCxnSpPr>
          <p:spPr>
            <a:xfrm>
              <a:off x="2669268" y="3092651"/>
              <a:ext cx="613682" cy="0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669268" y="1522134"/>
              <a:ext cx="82" cy="37831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84967" y="2480075"/>
              <a:ext cx="13843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338262" y="3502113"/>
              <a:ext cx="19805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284967" y="1522134"/>
              <a:ext cx="13843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38180" y="4367854"/>
              <a:ext cx="19805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536233" y="3492453"/>
              <a:ext cx="82" cy="8850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536315" y="3891059"/>
              <a:ext cx="113295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54" descr="http://alaska.fws.gov/asm/images/doi_cmyk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3012455"/>
              <a:ext cx="890587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2" descr="http://www.galvestonlab.sefsc.noaa.gov/stories/2013/ODD2013/images/noaa-logo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1062251"/>
              <a:ext cx="890587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60" descr="http://seeker401.files.wordpress.com/2010/09/fema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2029041"/>
              <a:ext cx="890587" cy="88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8" descr="http://columbuspost.com/wp-content/uploads/2013/05/Census-Bureau-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" y="4782946"/>
              <a:ext cx="1187449" cy="890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6" descr="http://images.wikia.com/psychology/images/3/37/USDA_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7" y="4055446"/>
              <a:ext cx="847725" cy="58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Connector 54"/>
            <p:cNvCxnSpPr/>
            <p:nvPr/>
          </p:nvCxnSpPr>
          <p:spPr>
            <a:xfrm>
              <a:off x="1338180" y="5305262"/>
              <a:ext cx="1331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itle 1"/>
            <p:cNvSpPr txBox="1">
              <a:spLocks/>
            </p:cNvSpPr>
            <p:nvPr/>
          </p:nvSpPr>
          <p:spPr>
            <a:xfrm>
              <a:off x="1092200" y="1108103"/>
              <a:ext cx="1854200" cy="4227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Hurricanes, Floods,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Winter Storms</a:t>
              </a:r>
            </a:p>
          </p:txBody>
        </p:sp>
        <p:sp>
          <p:nvSpPr>
            <p:cNvPr id="57" name="Title 1"/>
            <p:cNvSpPr txBox="1">
              <a:spLocks/>
            </p:cNvSpPr>
            <p:nvPr/>
          </p:nvSpPr>
          <p:spPr>
            <a:xfrm>
              <a:off x="1338180" y="2229704"/>
              <a:ext cx="1331088" cy="2503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Disaster Areas</a:t>
              </a:r>
            </a:p>
          </p:txBody>
        </p: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536233" y="3640688"/>
              <a:ext cx="1133035" cy="2503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Wildfires</a:t>
              </a:r>
            </a:p>
          </p:txBody>
        </p:sp>
        <p:sp>
          <p:nvSpPr>
            <p:cNvPr id="59" name="Title 1"/>
            <p:cNvSpPr txBox="1">
              <a:spLocks/>
            </p:cNvSpPr>
            <p:nvPr/>
          </p:nvSpPr>
          <p:spPr>
            <a:xfrm>
              <a:off x="1338262" y="4913790"/>
              <a:ext cx="1331088" cy="3757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Demographic &amp; Economic  Data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3859893" y="5396788"/>
              <a:ext cx="2061936" cy="9895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859893" y="4377514"/>
              <a:ext cx="0" cy="1031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itle 1"/>
            <p:cNvSpPr txBox="1">
              <a:spLocks/>
            </p:cNvSpPr>
            <p:nvPr/>
          </p:nvSpPr>
          <p:spPr>
            <a:xfrm>
              <a:off x="3828501" y="5481615"/>
              <a:ext cx="2923875" cy="14021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Comprehensive Reports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Real-time Data Updates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Easy-to-use &amp; Interoperable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Historical Event Archive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Flexible Analyses &amp; Visualizations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3870779" y="4865789"/>
              <a:ext cx="2432050" cy="4947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New Public Data Service for Emergency Preparedness &amp; Response</a:t>
              </a: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7785"/>
            <a:ext cx="5459985" cy="33023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1524000" y="76200"/>
            <a:ext cx="9144000" cy="5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charset="0"/>
                <a:ea typeface="+mn-ea"/>
                <a:cs typeface="Arial" pitchFamily="34" charset="0"/>
              </a:rPr>
              <a:t>OnTheMap for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42898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22946" y="327701"/>
            <a:ext cx="10515600" cy="1325563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https://onthemap.ces.census.gov/em/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36728" y="1495308"/>
            <a:ext cx="4854575" cy="8239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dirty="0" smtClean="0"/>
              <a:t>Before	</a:t>
            </a:r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95534" y="2703512"/>
            <a:ext cx="5921375" cy="289877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198121" y="1435437"/>
            <a:ext cx="5095875" cy="741363"/>
          </a:xfrm>
        </p:spPr>
        <p:txBody>
          <a:bodyPr>
            <a:normAutofit/>
          </a:bodyPr>
          <a:lstStyle/>
          <a:p>
            <a:pPr algn="ctr"/>
            <a:r>
              <a:rPr lang="en-US" sz="4600" dirty="0"/>
              <a:t>After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6198121" y="2700338"/>
            <a:ext cx="59404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4519" y="274638"/>
            <a:ext cx="10972800" cy="1143000"/>
          </a:xfrm>
        </p:spPr>
        <p:txBody>
          <a:bodyPr/>
          <a:lstStyle/>
          <a:p>
            <a:r>
              <a:rPr lang="en-US" dirty="0" smtClean="0"/>
              <a:t>Disaster Declaration – DR-4524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94519" y="2230106"/>
            <a:ext cx="5973763" cy="26955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162800" y="1417638"/>
            <a:ext cx="50292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algn="ctr"/>
            <a:r>
              <a:rPr lang="en-US" dirty="0" err="1" smtClean="0">
                <a:hlinkClick r:id="rId3"/>
              </a:rPr>
              <a:t>OnTheMap.CES.Census.Gov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037230" y="1240217"/>
            <a:ext cx="940435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911475"/>
            <a:ext cx="6137275" cy="2732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Area Profile – Imported KML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03AE04C5-3085-4F64-BC65-54FE2DBF6E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r>
              <a:rPr lang="en-US" dirty="0" smtClean="0"/>
              <a:t>Where Workers Work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/>
          <a:lstStyle/>
          <a:p>
            <a:r>
              <a:rPr lang="en-US" dirty="0" smtClean="0"/>
              <a:t>Where Works Live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070600" y="2911475"/>
            <a:ext cx="6121400" cy="27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Logo Template 8-15-2019" id="{3FFBC4BD-9825-41E2-B05C-4B985CAA0F8A}" vid="{D869993E-6812-4EA8-B405-EA237542C557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Widescreen Template" id="{8196AB31-EAC9-43A6-AB09-884533ACEA3D}" vid="{AEF36F8B-787C-4517-817E-50F3CC1D1B1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E28DCF60A55469A767A693C98DF30" ma:contentTypeVersion="10" ma:contentTypeDescription="Create a new document." ma:contentTypeScope="" ma:versionID="e0bc40e4f4f12f4dceb063310c90ada6">
  <xsd:schema xmlns:xsd="http://www.w3.org/2001/XMLSchema" xmlns:xs="http://www.w3.org/2001/XMLSchema" xmlns:p="http://schemas.microsoft.com/office/2006/metadata/properties" xmlns:ns3="caecc2cd-c125-47bb-b7d8-61f5602bf9df" xmlns:ns4="f42af4b1-c551-450a-9f89-76df0847d194" targetNamespace="http://schemas.microsoft.com/office/2006/metadata/properties" ma:root="true" ma:fieldsID="15f19969dc6852ee092a94684074bc51" ns3:_="" ns4:_="">
    <xsd:import namespace="caecc2cd-c125-47bb-b7d8-61f5602bf9df"/>
    <xsd:import namespace="f42af4b1-c551-450a-9f89-76df0847d1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cc2cd-c125-47bb-b7d8-61f5602bf9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af4b1-c551-450a-9f89-76df0847d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9D7FDE-784D-4DEC-B49C-6F84CF51374D}">
  <ds:schemaRefs>
    <ds:schemaRef ds:uri="f42af4b1-c551-450a-9f89-76df0847d194"/>
    <ds:schemaRef ds:uri="caecc2cd-c125-47bb-b7d8-61f5602bf9d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ABB135-AD88-424B-A70F-93719B4573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63EECA-45CF-4896-985C-C04416334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cc2cd-c125-47bb-b7d8-61f5602bf9df"/>
    <ds:schemaRef ds:uri="f42af4b1-c551-450a-9f89-76df0847d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Standard Logo Template 8-15-2019</Template>
  <TotalTime>4177</TotalTime>
  <Words>598</Words>
  <Application>Microsoft Office PowerPoint</Application>
  <PresentationFormat>Widescreen</PresentationFormat>
  <Paragraphs>153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https://onthemap.ces.census.gov/em/</vt:lpstr>
      <vt:lpstr>Disaster Declaration – DR-4524</vt:lpstr>
      <vt:lpstr>OnTheMap.CES.Census.Gov</vt:lpstr>
      <vt:lpstr>Area Profile – Imported KML</vt:lpstr>
      <vt:lpstr>PowerPoint Presentation</vt:lpstr>
      <vt:lpstr>Baby Boomers in Healthcare and Retail Trade</vt:lpstr>
      <vt:lpstr>https://qwiexplorer.ces.census.gov/</vt:lpstr>
      <vt:lpstr>PowerPoint Presentation</vt:lpstr>
      <vt:lpstr>https://j2jexplorer.ces.census.gov/</vt:lpstr>
      <vt:lpstr>PowerPoint Presentation</vt:lpstr>
      <vt:lpstr>LED in Action</vt:lpstr>
      <vt:lpstr>PSEO Explorer</vt:lpstr>
      <vt:lpstr>Veteran’s Employment Outcome</vt:lpstr>
      <vt:lpstr>Industry</vt:lpstr>
      <vt:lpstr>Employment Rates</vt:lpstr>
      <vt:lpstr>Takeaways: Why Are LED Data Tools Important?</vt:lpstr>
      <vt:lpstr> 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 Grundy (CENSUS/GTMD FED)</dc:creator>
  <cp:lastModifiedBy>Earlene KP Dowell (CENSUS/EMD FED)</cp:lastModifiedBy>
  <cp:revision>311</cp:revision>
  <cp:lastPrinted>2020-02-27T16:27:52Z</cp:lastPrinted>
  <dcterms:created xsi:type="dcterms:W3CDTF">2019-08-21T15:21:53Z</dcterms:created>
  <dcterms:modified xsi:type="dcterms:W3CDTF">2020-09-15T15:07:24Z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0x01010019FE28DCF60A55469A767A693C98DF30</vt:lpwstr>
  </property>
</Properties>
</file>